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5" r:id="rId13"/>
    <p:sldId id="267" r:id="rId14"/>
    <p:sldId id="269" r:id="rId15"/>
    <p:sldId id="270" r:id="rId16"/>
    <p:sldId id="271" r:id="rId17"/>
    <p:sldId id="274" r:id="rId18"/>
    <p:sldId id="281" r:id="rId19"/>
    <p:sldId id="275" r:id="rId20"/>
    <p:sldId id="276" r:id="rId21"/>
    <p:sldId id="280" r:id="rId22"/>
    <p:sldId id="277" r:id="rId23"/>
    <p:sldId id="279" r:id="rId24"/>
    <p:sldId id="283" r:id="rId25"/>
    <p:sldId id="278" r:id="rId26"/>
    <p:sldId id="282" r:id="rId27"/>
    <p:sldId id="273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5332-CA9A-594A-8470-7E7DA733F07F}" type="datetimeFigureOut">
              <a:rPr lang="en-US" smtClean="0"/>
              <a:t>5/14/15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6BE5-DDFD-2B4B-975E-81D8E75C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is all nice and everything, but what</a:t>
            </a:r>
            <a:r>
              <a:rPr lang="en-US" baseline="0" dirty="0" smtClean="0"/>
              <a:t> did we find???</a:t>
            </a:r>
          </a:p>
          <a:p>
            <a:r>
              <a:rPr lang="en-US" baseline="0" dirty="0" smtClean="0"/>
              <a:t>Well, that can be represented at multiple levels…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#s from </a:t>
            </a:r>
            <a:r>
              <a:rPr lang="en-US" dirty="0" err="1" smtClean="0"/>
              <a:t>find_totals_methods_and_main.py</a:t>
            </a:r>
            <a:r>
              <a:rPr lang="en-US" dirty="0" smtClean="0"/>
              <a:t> in </a:t>
            </a:r>
            <a:r>
              <a:rPr lang="en-US" dirty="0" err="1" smtClean="0"/>
              <a:t>pairwise_main_scripts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implies that B3 has an entirely different distribution of GATC sites within the genome than non B3!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#s from </a:t>
            </a:r>
            <a:r>
              <a:rPr lang="en-US" dirty="0" err="1" smtClean="0"/>
              <a:t>find_totals_methods_and_main.py</a:t>
            </a:r>
            <a:r>
              <a:rPr lang="en-US" dirty="0" smtClean="0"/>
              <a:t> in </a:t>
            </a:r>
            <a:r>
              <a:rPr lang="en-US" dirty="0" err="1" smtClean="0"/>
              <a:t>pairwise_main_scripts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This implies that B3 has an entirely different distribution of GATC sites within the genome than non B3!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#comes from </a:t>
            </a:r>
            <a:r>
              <a:rPr lang="en-US" dirty="0" err="1" smtClean="0"/>
              <a:t>find_degrees_off_graph_imports_main.py</a:t>
            </a:r>
            <a:r>
              <a:rPr lang="en-US" dirty="0" smtClean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pairwise_main_scripts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3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#comes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find_one_offs_imports_method_main.py</a:t>
            </a:r>
            <a:r>
              <a:rPr lang="en-US" baseline="0" dirty="0" smtClean="0"/>
              <a:t> </a:t>
            </a:r>
            <a:r>
              <a:rPr lang="en-US" dirty="0" smtClean="0"/>
              <a:t>in </a:t>
            </a:r>
            <a:r>
              <a:rPr lang="en-US" smtClean="0"/>
              <a:t>pairwise_main_scripts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4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DBFA-36A4-6246-AFDA-4A097832F306}" type="datetimeFigureOut">
              <a:rPr lang="en-US" smtClean="0"/>
              <a:t>5/14/15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Palindrome Usage in </a:t>
            </a:r>
            <a:r>
              <a:rPr lang="en-US" dirty="0" err="1" smtClean="0"/>
              <a:t>Mycobacteriophage</a:t>
            </a:r>
            <a:r>
              <a:rPr lang="en-US" dirty="0" smtClean="0"/>
              <a:t>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Julia Gross</a:t>
            </a:r>
          </a:p>
          <a:p>
            <a:r>
              <a:rPr lang="en-US" dirty="0" smtClean="0"/>
              <a:t>Brandon 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8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Gigantic Picture– all 6-mers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1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6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0"/>
            <a:ext cx="9144000" cy="66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4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5575" y="-575993"/>
            <a:ext cx="5000098" cy="89873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Big Picture – all 4-mers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6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Useful Summary – selected cluster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13" y="1272285"/>
            <a:ext cx="6722865" cy="53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76" y="1287398"/>
            <a:ext cx="8808198" cy="5570602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Consistent with other literature, these data demonstrate that in general, palindromes are under-represented.</a:t>
            </a:r>
          </a:p>
          <a:p>
            <a:r>
              <a:rPr lang="en-US" sz="3500" dirty="0" smtClean="0"/>
              <a:t>Many genomes lack even a single example of certain 6-mer palindromes, most of which are AT-rich.</a:t>
            </a:r>
          </a:p>
          <a:p>
            <a:r>
              <a:rPr lang="en-US" sz="3500" dirty="0"/>
              <a:t>E</a:t>
            </a:r>
            <a:r>
              <a:rPr lang="en-US" sz="3500" dirty="0" smtClean="0"/>
              <a:t>xamples of severe underrepresentation of ATAT and AATT occur in clusters A4 and A2 respectively.</a:t>
            </a:r>
          </a:p>
          <a:p>
            <a:r>
              <a:rPr lang="en-US" sz="3500" dirty="0" smtClean="0"/>
              <a:t>There are also small, but dramatic pockets of extreme over-representation, such as GATC in cluster B3 phages.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Trends: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6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study over-representation, we focused on the case of GATC which is highly over-expressed in B3 phage genomes, but expressed at normal levels in the genomes of other cluster B phages.</a:t>
            </a:r>
          </a:p>
          <a:p>
            <a:r>
              <a:rPr lang="en-US" dirty="0" smtClean="0"/>
              <a:t>We thus took all the gene products of a model B3 phage, ran an NCBI BLAST search on each one, gathered all the pairwise alignments of each B3 </a:t>
            </a:r>
            <a:r>
              <a:rPr lang="en-US" dirty="0" err="1" smtClean="0"/>
              <a:t>gp</a:t>
            </a:r>
            <a:r>
              <a:rPr lang="en-US" dirty="0" smtClean="0"/>
              <a:t> against all the non B3 cluster B </a:t>
            </a:r>
            <a:r>
              <a:rPr lang="en-US" dirty="0" err="1" smtClean="0"/>
              <a:t>gp</a:t>
            </a:r>
            <a:r>
              <a:rPr lang="en-US" dirty="0" smtClean="0"/>
              <a:t> hits that came up in the BLAST.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Alignment Comparisons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917" y="3239747"/>
            <a:ext cx="105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 Phage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95924" y="3418825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395924" y="2583435"/>
            <a:ext cx="720666" cy="840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1395924" y="3424413"/>
            <a:ext cx="732408" cy="852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6590" y="221410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22461" y="319678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28332" y="4212030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gp3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48181" y="2361103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48181" y="2051781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8181" y="2366691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48181" y="3359819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48181" y="3050497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48181" y="3365407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54052" y="4342270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654052" y="4032948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54052" y="4347858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71151" y="1867115"/>
            <a:ext cx="139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gpX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7022" y="2166035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78477" y="2498001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85977" y="2935229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91848" y="3234149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93303" y="3566115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91848" y="3933721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97719" y="4232641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299174" y="4564607"/>
            <a:ext cx="14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gpB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6" idx="3"/>
          </p:cNvCxnSpPr>
          <p:nvPr/>
        </p:nvCxnSpPr>
        <p:spPr>
          <a:xfrm>
            <a:off x="2659923" y="4396696"/>
            <a:ext cx="611228" cy="812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5045" y="49774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gpC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819284" y="3196491"/>
            <a:ext cx="42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BLAST pairwise alignment with E &lt;  -.001</a:t>
            </a:r>
            <a:endParaRPr lang="en-US" dirty="0"/>
          </a:p>
        </p:txBody>
      </p:sp>
      <p:sp>
        <p:nvSpPr>
          <p:cNvPr id="54" name="Donut 53"/>
          <p:cNvSpPr/>
          <p:nvPr/>
        </p:nvSpPr>
        <p:spPr>
          <a:xfrm>
            <a:off x="2084028" y="3239747"/>
            <a:ext cx="2718973" cy="369332"/>
          </a:xfrm>
          <a:prstGeom prst="donut">
            <a:avLst>
              <a:gd name="adj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5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Pairwise Alignments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B3: “</a:t>
            </a:r>
          </a:p>
          <a:p>
            <a:pPr marL="0" indent="0">
              <a:buNone/>
            </a:pPr>
            <a:r>
              <a:rPr lang="en-US" dirty="0" smtClean="0"/>
              <a:t>BX: 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7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438"/>
            <a:ext cx="8350998" cy="55706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fraction GATC sites were the same in both phages?</a:t>
            </a:r>
          </a:p>
          <a:p>
            <a:r>
              <a:rPr lang="en-US" dirty="0" smtClean="0"/>
              <a:t>What is the frequency of non-B3 phage </a:t>
            </a:r>
            <a:r>
              <a:rPr lang="en-US" dirty="0" err="1" smtClean="0"/>
              <a:t>gps</a:t>
            </a:r>
            <a:r>
              <a:rPr lang="en-US" dirty="0" smtClean="0"/>
              <a:t> containing GATC sites with no corresponding B3 GATC site?</a:t>
            </a:r>
          </a:p>
          <a:p>
            <a:r>
              <a:rPr lang="en-US" dirty="0" smtClean="0"/>
              <a:t>Of the sites where the B3 phage had GATC, and the non-B3 phage did not, how “off” was the corresponding B3 site?</a:t>
            </a:r>
          </a:p>
          <a:p>
            <a:r>
              <a:rPr lang="en-US" dirty="0" smtClean="0"/>
              <a:t>Of the sites that only mismatched by one base, which was the base that was most commonly mismatched?</a:t>
            </a:r>
          </a:p>
          <a:p>
            <a:r>
              <a:rPr lang="en-US" dirty="0" smtClean="0"/>
              <a:t>What was the most common 1-off transversion?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Across all alignments, against all B3 </a:t>
            </a:r>
            <a:r>
              <a:rPr lang="en-US" dirty="0" err="1" smtClean="0"/>
              <a:t>gps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Palindromes?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Biological Function: Restriction Sites</a:t>
            </a:r>
          </a:p>
          <a:p>
            <a:r>
              <a:rPr lang="en-US" dirty="0" smtClean="0"/>
              <a:t>Clearly defined</a:t>
            </a:r>
          </a:p>
          <a:p>
            <a:r>
              <a:rPr lang="en-US" dirty="0" smtClean="0"/>
              <a:t>Useful sampling population for gauging linguistic complexity more generally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8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the GATCs Match?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5" y="1803394"/>
            <a:ext cx="10353588" cy="22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9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 the GATCs Match?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5" y="1803394"/>
            <a:ext cx="10353588" cy="2243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0628" y="4307144"/>
            <a:ext cx="6296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Just 12% of the B3 </a:t>
            </a:r>
            <a:r>
              <a:rPr lang="en-US" sz="3200" dirty="0" err="1" smtClean="0"/>
              <a:t>gp</a:t>
            </a:r>
            <a:r>
              <a:rPr lang="en-US" sz="3200" dirty="0" smtClean="0"/>
              <a:t> </a:t>
            </a:r>
            <a:r>
              <a:rPr lang="en-US" sz="3200" dirty="0" smtClean="0"/>
              <a:t>GATC </a:t>
            </a:r>
            <a:r>
              <a:rPr lang="en-US" sz="3200" dirty="0" smtClean="0"/>
              <a:t>sites are accounted for by exact </a:t>
            </a:r>
            <a:r>
              <a:rPr lang="en-US" sz="3200" dirty="0" smtClean="0"/>
              <a:t>matching</a:t>
            </a:r>
            <a:r>
              <a:rPr lang="en-US" sz="3200" dirty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025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irwise_out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0" y="163703"/>
            <a:ext cx="8370175" cy="6277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46450" y="5875007"/>
            <a:ext cx="290710" cy="168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082" y="5875007"/>
            <a:ext cx="290710" cy="168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9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rwise_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0" y="163703"/>
            <a:ext cx="8370175" cy="62776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46450" y="5875007"/>
            <a:ext cx="290710" cy="168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082" y="5875007"/>
            <a:ext cx="290710" cy="168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3051437" y="791784"/>
            <a:ext cx="1220574" cy="5344542"/>
          </a:xfrm>
          <a:prstGeom prst="frame">
            <a:avLst>
              <a:gd name="adj1" fmla="val 7095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33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rwise_out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1"/>
            <a:ext cx="9144000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677" y="6268280"/>
            <a:ext cx="7554368" cy="3299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4598" y="6383755"/>
            <a:ext cx="709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b="1" dirty="0" smtClean="0"/>
              <a:t>N</a:t>
            </a:r>
            <a:r>
              <a:rPr lang="en-US" dirty="0" smtClean="0"/>
              <a:t>ATC			 G</a:t>
            </a:r>
            <a:r>
              <a:rPr lang="en-US" b="1" dirty="0" smtClean="0"/>
              <a:t>N</a:t>
            </a:r>
            <a:r>
              <a:rPr lang="en-US" dirty="0" smtClean="0"/>
              <a:t>TC			GA</a:t>
            </a:r>
            <a:r>
              <a:rPr lang="en-US" b="1" dirty="0" smtClean="0"/>
              <a:t>N</a:t>
            </a:r>
            <a:r>
              <a:rPr lang="en-US" dirty="0" smtClean="0"/>
              <a:t>C		       GAT</a:t>
            </a:r>
            <a:r>
              <a:rPr lang="en-US" b="1" dirty="0" smtClean="0"/>
              <a:t>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511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rwise_outp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41"/>
            <a:ext cx="9144000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677" y="6268280"/>
            <a:ext cx="7554368" cy="3299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4598" y="6383755"/>
            <a:ext cx="7092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b="1" dirty="0" smtClean="0"/>
              <a:t>N</a:t>
            </a:r>
            <a:r>
              <a:rPr lang="en-US" dirty="0" smtClean="0"/>
              <a:t>ATC			 G</a:t>
            </a:r>
            <a:r>
              <a:rPr lang="en-US" b="1" dirty="0" smtClean="0"/>
              <a:t>N</a:t>
            </a:r>
            <a:r>
              <a:rPr lang="en-US" dirty="0" smtClean="0"/>
              <a:t>TC			GA</a:t>
            </a:r>
            <a:r>
              <a:rPr lang="en-US" b="1" dirty="0" smtClean="0"/>
              <a:t>N</a:t>
            </a:r>
            <a:r>
              <a:rPr lang="en-US" dirty="0" smtClean="0"/>
              <a:t>C		       GAT</a:t>
            </a:r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11" name="Frame 10"/>
          <p:cNvSpPr/>
          <p:nvPr/>
        </p:nvSpPr>
        <p:spPr>
          <a:xfrm>
            <a:off x="1171093" y="1022722"/>
            <a:ext cx="1731895" cy="5797340"/>
          </a:xfrm>
          <a:prstGeom prst="frame">
            <a:avLst>
              <a:gd name="adj1" fmla="val 530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0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NATC, N 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7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Restriction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1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8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Palindromes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when read 5’ to 3’ and 3’ to 5’.</a:t>
            </a:r>
          </a:p>
          <a:p>
            <a:r>
              <a:rPr lang="en-US" dirty="0"/>
              <a:t>N</a:t>
            </a:r>
            <a:r>
              <a:rPr lang="en-US" dirty="0" smtClean="0"/>
              <a:t>ot necessarily what you think of when you think palindrome: </a:t>
            </a:r>
          </a:p>
          <a:p>
            <a:pPr marL="0" indent="0">
              <a:buNone/>
            </a:pPr>
            <a:r>
              <a:rPr lang="en-US" dirty="0" smtClean="0"/>
              <a:t>   5’  G A T C  3’</a:t>
            </a:r>
          </a:p>
          <a:p>
            <a:pPr marL="0" indent="0">
              <a:buNone/>
            </a:pPr>
            <a:r>
              <a:rPr lang="en-US" dirty="0" smtClean="0"/>
              <a:t>   3’  C A T G  5’  </a:t>
            </a:r>
            <a:r>
              <a:rPr lang="en-US" dirty="0" smtClean="0">
                <a:sym typeface="Wingdings"/>
              </a:rPr>
              <a:t>  </a:t>
            </a:r>
            <a:r>
              <a:rPr lang="en-US" dirty="0" smtClean="0"/>
              <a:t>5’  G A T C  3’</a:t>
            </a:r>
          </a:p>
          <a:p>
            <a:r>
              <a:rPr lang="en-US" dirty="0" smtClean="0"/>
              <a:t>We focused on 4-mer and 6-mer palindromes.</a:t>
            </a:r>
          </a:p>
        </p:txBody>
      </p:sp>
    </p:spTree>
    <p:extLst>
      <p:ext uri="{BB962C8B-B14F-4D97-AF65-F5344CB8AC3E}">
        <p14:creationId xmlns:p14="http://schemas.microsoft.com/office/powerpoint/2010/main" val="401619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CAGA</a:t>
            </a:r>
            <a:r>
              <a:rPr lang="en-US" dirty="0" smtClean="0"/>
              <a:t>TCGGTATCCCCGACGCACACCCGGTCGTTT”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</a:t>
            </a:r>
            <a:r>
              <a:rPr lang="en-US" b="1" dirty="0" smtClean="0">
                <a:solidFill>
                  <a:srgbClr val="0000FF"/>
                </a:solidFill>
              </a:rPr>
              <a:t>AGAT</a:t>
            </a:r>
            <a:r>
              <a:rPr lang="en-US" dirty="0" smtClean="0"/>
              <a:t>CGGTATCCCCGACGCACACCCGGTCGTTT”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</a:t>
            </a:r>
            <a:r>
              <a:rPr lang="en-US" b="1" dirty="0" smtClean="0">
                <a:solidFill>
                  <a:srgbClr val="0000FF"/>
                </a:solidFill>
              </a:rPr>
              <a:t>GATC</a:t>
            </a:r>
            <a:r>
              <a:rPr lang="en-US" dirty="0" smtClean="0"/>
              <a:t>GGTATCCCCGACGCACACCCGGTCGTTT”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497883" y="2751340"/>
            <a:ext cx="358189" cy="1107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219777" y="3988629"/>
            <a:ext cx="914400" cy="9144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5667" y="4249113"/>
            <a:ext cx="54379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That one’s a palindrome!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71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</a:t>
            </a:r>
            <a:r>
              <a:rPr lang="en-US" b="1" dirty="0" smtClean="0">
                <a:solidFill>
                  <a:srgbClr val="0000FF"/>
                </a:solidFill>
              </a:rPr>
              <a:t>ATCG</a:t>
            </a:r>
            <a:r>
              <a:rPr lang="en-US" dirty="0" smtClean="0"/>
              <a:t>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6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“CAGA</a:t>
            </a:r>
            <a:r>
              <a:rPr lang="en-US" b="1" dirty="0" smtClean="0">
                <a:solidFill>
                  <a:srgbClr val="0000FF"/>
                </a:solidFill>
              </a:rPr>
              <a:t>TCGG</a:t>
            </a:r>
            <a:r>
              <a:rPr lang="en-US" dirty="0" smtClean="0"/>
              <a:t>TATCCCCGACGCACACCCGGTCGTTT”</a:t>
            </a:r>
          </a:p>
          <a:p>
            <a:r>
              <a:rPr lang="en-US" dirty="0" smtClean="0"/>
              <a:t>Count up all the times you encounter tetra-nucleotide palindromes in the 60,000+ </a:t>
            </a:r>
            <a:r>
              <a:rPr lang="en-US" dirty="0" err="1" smtClean="0"/>
              <a:t>bp</a:t>
            </a:r>
            <a:r>
              <a:rPr lang="en-US" dirty="0" smtClean="0"/>
              <a:t> genome. This is the observed count.</a:t>
            </a:r>
          </a:p>
          <a:p>
            <a:r>
              <a:rPr lang="en-US" dirty="0" smtClean="0"/>
              <a:t>Calculate how many times you expect to see each palindrome, given genome length and GC content. This is the expected count.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“unexpectedness” of each palindrome count can be summed up nicely by dividing observed count / expected count.</a:t>
            </a:r>
          </a:p>
          <a:p>
            <a:r>
              <a:rPr lang="en-US" dirty="0" smtClean="0"/>
              <a:t>We call this metric usage deviation.</a:t>
            </a:r>
          </a:p>
          <a:p>
            <a:r>
              <a:rPr lang="en-US" dirty="0" smtClean="0"/>
              <a:t>UD value: 0-.1 = extremely underrepresented</a:t>
            </a:r>
          </a:p>
          <a:p>
            <a:r>
              <a:rPr lang="en-US" dirty="0" smtClean="0"/>
              <a:t>UD value: .2-1.9 = more or less as expected</a:t>
            </a:r>
          </a:p>
          <a:p>
            <a:r>
              <a:rPr lang="en-US" dirty="0" smtClean="0"/>
              <a:t>UD value: 2+ = over-represented</a:t>
            </a:r>
          </a:p>
          <a:p>
            <a:r>
              <a:rPr lang="en-US" dirty="0" smtClean="0"/>
              <a:t>We analyzed 840 genomes * ≈60 kb / genome = over 50,000 kb</a:t>
            </a:r>
          </a:p>
        </p:txBody>
      </p:sp>
    </p:spTree>
    <p:extLst>
      <p:ext uri="{BB962C8B-B14F-4D97-AF65-F5344CB8AC3E}">
        <p14:creationId xmlns:p14="http://schemas.microsoft.com/office/powerpoint/2010/main" val="126601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816</Words>
  <Application>Microsoft Macintosh PowerPoint</Application>
  <PresentationFormat>On-screen Show (4:3)</PresentationFormat>
  <Paragraphs>98</Paragraphs>
  <Slides>28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Palindrome Usage in Mycobacteriophage Genomes</vt:lpstr>
      <vt:lpstr>Why Palindromes?</vt:lpstr>
      <vt:lpstr>DNA Palindromes</vt:lpstr>
      <vt:lpstr>How to characterize genomes?</vt:lpstr>
      <vt:lpstr>How to characterize genomes?</vt:lpstr>
      <vt:lpstr>How to characterize genomes?</vt:lpstr>
      <vt:lpstr>How to characterize genomes?</vt:lpstr>
      <vt:lpstr>How to characterize genomes?</vt:lpstr>
      <vt:lpstr>Comparing to Expectations</vt:lpstr>
      <vt:lpstr>PowerPoint Presentation</vt:lpstr>
      <vt:lpstr>PowerPoint Presentation</vt:lpstr>
      <vt:lpstr>PowerPoint Presentation</vt:lpstr>
      <vt:lpstr>The Useful Summary – selected cluster B</vt:lpstr>
      <vt:lpstr>Key Trends:</vt:lpstr>
      <vt:lpstr>Under Representation</vt:lpstr>
      <vt:lpstr>Over Representation</vt:lpstr>
      <vt:lpstr>Pairwise Alignment Comparisons</vt:lpstr>
      <vt:lpstr>Comparing Pairwise Alignments</vt:lpstr>
      <vt:lpstr>Across all alignments, against all B3 gps…</vt:lpstr>
      <vt:lpstr>How Well do the GATCs Match?</vt:lpstr>
      <vt:lpstr>How Well do the GATCs Match?</vt:lpstr>
      <vt:lpstr>PowerPoint Presentation</vt:lpstr>
      <vt:lpstr>PowerPoint Presentation</vt:lpstr>
      <vt:lpstr>PowerPoint Presentation</vt:lpstr>
      <vt:lpstr>PowerPoint Presentation</vt:lpstr>
      <vt:lpstr>Off NATC, N = </vt:lpstr>
      <vt:lpstr>Known Restriction Sites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Palindrome Usage in Mycobacteriophage Genomes</dc:title>
  <dc:creator>Julia Gross</dc:creator>
  <cp:lastModifiedBy>Julia Gross</cp:lastModifiedBy>
  <cp:revision>83</cp:revision>
  <dcterms:created xsi:type="dcterms:W3CDTF">2015-05-14T01:18:57Z</dcterms:created>
  <dcterms:modified xsi:type="dcterms:W3CDTF">2015-05-15T02:17:38Z</dcterms:modified>
</cp:coreProperties>
</file>